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275F-7147-450D-AEFA-9E5FEA0890BF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62E5-926D-4CC0-8F3C-E244602C3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810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275F-7147-450D-AEFA-9E5FEA0890BF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62E5-926D-4CC0-8F3C-E244602C3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368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275F-7147-450D-AEFA-9E5FEA0890BF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62E5-926D-4CC0-8F3C-E244602C3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76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275F-7147-450D-AEFA-9E5FEA0890BF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62E5-926D-4CC0-8F3C-E244602C3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232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275F-7147-450D-AEFA-9E5FEA0890BF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62E5-926D-4CC0-8F3C-E244602C3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491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275F-7147-450D-AEFA-9E5FEA0890BF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62E5-926D-4CC0-8F3C-E244602C3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718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275F-7147-450D-AEFA-9E5FEA0890BF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62E5-926D-4CC0-8F3C-E244602C3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53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275F-7147-450D-AEFA-9E5FEA0890BF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62E5-926D-4CC0-8F3C-E244602C3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851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275F-7147-450D-AEFA-9E5FEA0890BF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62E5-926D-4CC0-8F3C-E244602C3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05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275F-7147-450D-AEFA-9E5FEA0890BF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62E5-926D-4CC0-8F3C-E244602C3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939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275F-7147-450D-AEFA-9E5FEA0890BF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62E5-926D-4CC0-8F3C-E244602C3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03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1275F-7147-450D-AEFA-9E5FEA0890BF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262E5-926D-4CC0-8F3C-E244602C3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905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0669" y="404664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C00000"/>
                </a:solidFill>
              </a:rPr>
              <a:t>Правила здорового питания школьников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60848"/>
            <a:ext cx="4342750" cy="434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609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Рекомендации школьникам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051720" y="1124744"/>
            <a:ext cx="6840760" cy="547260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В питании всё должно быть в меру; </a:t>
            </a:r>
          </a:p>
          <a:p>
            <a:r>
              <a:rPr lang="ru-RU" b="1" dirty="0"/>
              <a:t>Пища должна быть разнообразной; </a:t>
            </a:r>
          </a:p>
          <a:p>
            <a:r>
              <a:rPr lang="ru-RU" b="1" dirty="0"/>
              <a:t>Еда должна быть тёплой; </a:t>
            </a:r>
          </a:p>
          <a:p>
            <a:r>
              <a:rPr lang="ru-RU" b="1" dirty="0"/>
              <a:t>Тщательно пережёвывать пищу; </a:t>
            </a:r>
          </a:p>
          <a:p>
            <a:r>
              <a:rPr lang="ru-RU" b="1" dirty="0"/>
              <a:t>Есть овощи и фрукты; </a:t>
            </a:r>
          </a:p>
          <a:p>
            <a:r>
              <a:rPr lang="ru-RU" b="1" dirty="0"/>
              <a:t>Есть 3—4 раза в день; </a:t>
            </a:r>
          </a:p>
          <a:p>
            <a:r>
              <a:rPr lang="ru-RU" b="1" dirty="0"/>
              <a:t>Не есть перед сном; </a:t>
            </a:r>
          </a:p>
          <a:p>
            <a:r>
              <a:rPr lang="ru-RU" b="1" dirty="0"/>
              <a:t>Не есть копчёного, жареного и острого; </a:t>
            </a:r>
          </a:p>
          <a:p>
            <a:r>
              <a:rPr lang="ru-RU" b="1" dirty="0"/>
              <a:t>Не есть всухомятку; </a:t>
            </a:r>
          </a:p>
          <a:p>
            <a:r>
              <a:rPr lang="ru-RU" b="1" dirty="0"/>
              <a:t>Меньше есть сладостей; </a:t>
            </a:r>
          </a:p>
          <a:p>
            <a:r>
              <a:rPr lang="ru-RU" b="1" dirty="0"/>
              <a:t>Не перекусывать чипсами и сухариками;</a:t>
            </a:r>
          </a:p>
          <a:p>
            <a:r>
              <a:rPr lang="ru-RU" b="1" dirty="0"/>
              <a:t>Обязательно брать в школе горячий обед.</a:t>
            </a:r>
          </a:p>
          <a:p>
            <a:endParaRPr lang="ru-RU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1593850" cy="218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470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chemeClr val="tx2"/>
                </a:solidFill>
              </a:rPr>
              <a:t>БУДЬТЕ ЗДОРОВЫ!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632970" cy="433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7908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Здоровое питание школьника - залог успеха в  учебном году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347864" y="1600200"/>
            <a:ext cx="5338936" cy="4997152"/>
          </a:xfrm>
        </p:spPr>
        <p:txBody>
          <a:bodyPr/>
          <a:lstStyle/>
          <a:p>
            <a:r>
              <a:rPr lang="ru-RU" sz="3600" dirty="0"/>
              <a:t>Правильное питание - это основа здоровья человека. Как правило, пищевая ценность различных блюд во многом зависит от того, как они приготовлены 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81128"/>
            <a:ext cx="3368753" cy="195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3384376" cy="286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4339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5121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chemeClr val="tx2"/>
                </a:solidFill>
              </a:rPr>
              <a:t>Правильное питание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411760" y="1052736"/>
            <a:ext cx="6480720" cy="568863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Пища – единственный источник, с которым учащийся  получает необходимый пластический материал и энергию. Нормальная деятельность головного мозга и организма зависит в основном от качества употребляемой пищи. </a:t>
            </a:r>
          </a:p>
          <a:p>
            <a:r>
              <a:rPr lang="ru-RU" dirty="0"/>
              <a:t>Родителям полезно знать о том, что «трудный» характер ребенка часто является результатом нерационального питания, что правильное питание улучшает умственные способности, развивает память у детей и таким образом облегчает для него процесс обучения. </a:t>
            </a:r>
          </a:p>
          <a:p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2314252" cy="262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237626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391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66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chemeClr val="tx2"/>
                </a:solidFill>
              </a:rPr>
              <a:t>Рацион питания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87824" y="1124744"/>
            <a:ext cx="5904656" cy="5544616"/>
          </a:xfrm>
        </p:spPr>
        <p:txBody>
          <a:bodyPr>
            <a:normAutofit/>
          </a:bodyPr>
          <a:lstStyle/>
          <a:p>
            <a:r>
              <a:rPr lang="ru-RU" dirty="0"/>
              <a:t>Питание обеспечивает нормальную деятельность растущего организма  школьника, тем самым, поддерживая его рост, развитие и работоспособность. </a:t>
            </a:r>
          </a:p>
          <a:p>
            <a:r>
              <a:rPr lang="ru-RU" dirty="0"/>
              <a:t>Для этого необходимо сбалансировать рацион в зависимости от индивидуальных потребностей  учащегося, которые должны соответствовать его возрасту и  полу.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11" y="4005064"/>
            <a:ext cx="3072727" cy="237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412776"/>
            <a:ext cx="3011827" cy="225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586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5418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chemeClr val="tx2"/>
                </a:solidFill>
              </a:rPr>
              <a:t>Питание школьника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483768" y="1052736"/>
            <a:ext cx="6408712" cy="554461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Питание школьника должно быть сбалансированным. Для здоровья детей важнейшее значение имеет правильное соотношение питательных веществ. В меню школьника обязательно должны входить продукты, содержащие не только белки, жиры и углеводы, но и незаменимые аминокислоты, витамины, некоторые жирные кислоты, минералы и микроэлементы. </a:t>
            </a:r>
          </a:p>
          <a:p>
            <a:r>
              <a:rPr lang="ru-RU" dirty="0"/>
              <a:t>Эти компоненты самостоятельно не синтезируются в организме, но необходимы для полноценного развития детского организма. Соотношение между белками, жирами и углеводами должно быть 1:1:4.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2581176" cy="258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50" y="1196752"/>
            <a:ext cx="2567947" cy="192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906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chemeClr val="tx2"/>
                </a:solidFill>
              </a:rPr>
              <a:t>Питание школьника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15816" y="980728"/>
            <a:ext cx="6048672" cy="561662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Питание школьника должно быть оптимальным. При составлении меню обязательно учитываются потребности организма, связанных с его ростом и развитием, с изменением условий внешней среды, с повышенной физической или эмоциональной нагрузкой. При оптимальной системе питания соблюдается баланс между поступлением и расходованием основных пищевых веществ.</a:t>
            </a:r>
          </a:p>
          <a:p>
            <a:r>
              <a:rPr lang="ru-RU" dirty="0"/>
              <a:t>Калорийность рациона школьника должна быть следующей:</a:t>
            </a:r>
          </a:p>
          <a:p>
            <a:r>
              <a:rPr lang="ru-RU" dirty="0"/>
              <a:t>7-10 лет – 2400 ккал</a:t>
            </a:r>
          </a:p>
          <a:p>
            <a:r>
              <a:rPr lang="ru-RU" dirty="0"/>
              <a:t>14-17лет – 2600-3000ккал 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2" y="1118708"/>
            <a:ext cx="3240360" cy="216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2" y="3933056"/>
            <a:ext cx="3122547" cy="2073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972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13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Признаки правильного </a:t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>питания школьника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79712" y="1196752"/>
            <a:ext cx="6984776" cy="5661248"/>
          </a:xfrm>
        </p:spPr>
        <p:txBody>
          <a:bodyPr>
            <a:noAutofit/>
          </a:bodyPr>
          <a:lstStyle/>
          <a:p>
            <a:r>
              <a:rPr lang="ru-RU" sz="2100" b="1" dirty="0"/>
              <a:t>По каким признакам можно определить, что ребенок стал питаться более правильно?</a:t>
            </a:r>
          </a:p>
          <a:p>
            <a:r>
              <a:rPr lang="ru-RU" sz="2100" dirty="0"/>
              <a:t>улучшение настроения и повышение активности детей, исчезновение жалоб на утомляемость и головные боли, повышение внимания, памяти и успеваемости в школе, снижение уровня конфликтности в поведении. </a:t>
            </a:r>
          </a:p>
          <a:p>
            <a:r>
              <a:rPr lang="ru-RU" sz="2100" dirty="0"/>
              <a:t>Сегодня меньше пяти процентов учащихся младших классов могут считаться абсолютно здоровыми. При этом самочувствие школьников стремительно ухудшается. </a:t>
            </a:r>
          </a:p>
          <a:p>
            <a:r>
              <a:rPr lang="ru-RU" sz="2100" dirty="0"/>
              <a:t>Этому способствует значительное увеличение нагрузки на детей в школе и дома, как физической так и интеллектуальной и психоэмоциональной. При этом дети мало бывают на воздухе, недостаточно двигаются и спят. 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69160"/>
            <a:ext cx="2160241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96952"/>
            <a:ext cx="2107473" cy="135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1" y="1254109"/>
            <a:ext cx="2214977" cy="112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154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chemeClr val="tx2"/>
                </a:solidFill>
              </a:rPr>
              <a:t>Польза горячего питания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99792" y="1124744"/>
            <a:ext cx="6203032" cy="525658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Наблюдения показали, что дети, получающие горячее питание в условиях школы, меньше устают, у них на более длительный срок сохраняется высокий уровень  работоспособности и выше успеваемость. </a:t>
            </a:r>
          </a:p>
          <a:p>
            <a:r>
              <a:rPr lang="ru-RU" dirty="0"/>
              <a:t>В связи с этим в задачу медицинского и педагогического персонала школы входит добиваться 100% охвата школьников горячими завтраками и обедами. 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94" y="4725144"/>
            <a:ext cx="2650906" cy="176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23" y="2852936"/>
            <a:ext cx="2532040" cy="1688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32" y="980728"/>
            <a:ext cx="2524631" cy="1734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188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Необходимость горячего питания </a:t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>в школе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411760" y="1412776"/>
            <a:ext cx="6552728" cy="518457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Установлено, что во время пребывания в школе суточные </a:t>
            </a:r>
            <a:r>
              <a:rPr lang="ru-RU" dirty="0" err="1"/>
              <a:t>энергозатраты</a:t>
            </a:r>
            <a:r>
              <a:rPr lang="ru-RU" dirty="0"/>
              <a:t> школьников младших классов в среднем составляют 2095-2510Дж (500-600ккал), среднего и старшего школьного возраста 2510-2929 Дж (600-700 ккал), что ровно примерно 1\4 суточной потребности в энергии и основных пищевых веществах. </a:t>
            </a:r>
          </a:p>
          <a:p>
            <a:r>
              <a:rPr lang="ru-RU" dirty="0"/>
              <a:t>Эти </a:t>
            </a:r>
            <a:r>
              <a:rPr lang="ru-RU" dirty="0" err="1"/>
              <a:t>энерготраты</a:t>
            </a:r>
            <a:r>
              <a:rPr lang="ru-RU" dirty="0"/>
              <a:t> необходимо восполнять горячими школьными завтраками.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908720"/>
            <a:ext cx="2597019" cy="194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2874352"/>
            <a:ext cx="2597019" cy="189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7" y="4816400"/>
            <a:ext cx="2645838" cy="1762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6720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576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Правила здорового питания школьников</vt:lpstr>
      <vt:lpstr>Здоровое питание школьника - залог успеха в  учебном году</vt:lpstr>
      <vt:lpstr>Правильное питание</vt:lpstr>
      <vt:lpstr>Рацион питания</vt:lpstr>
      <vt:lpstr>Питание школьника</vt:lpstr>
      <vt:lpstr>Питание школьника</vt:lpstr>
      <vt:lpstr>Признаки правильного  питания школьника</vt:lpstr>
      <vt:lpstr>Польза горячего питания</vt:lpstr>
      <vt:lpstr>Необходимость горячего питания  в школе</vt:lpstr>
      <vt:lpstr>Рекомендации школьникам</vt:lpstr>
      <vt:lpstr>БУДЬТЕ ЗДОРОВЫ!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медики</cp:lastModifiedBy>
  <cp:revision>8</cp:revision>
  <dcterms:created xsi:type="dcterms:W3CDTF">2014-11-06T18:40:33Z</dcterms:created>
  <dcterms:modified xsi:type="dcterms:W3CDTF">2024-03-21T03:28:04Z</dcterms:modified>
</cp:coreProperties>
</file>